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64" r:id="rId3"/>
    <p:sldId id="445" r:id="rId4"/>
    <p:sldId id="449" r:id="rId5"/>
    <p:sldId id="447" r:id="rId6"/>
    <p:sldId id="444" r:id="rId7"/>
    <p:sldId id="446" r:id="rId8"/>
    <p:sldId id="44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5E8"/>
    <a:srgbClr val="141FF4"/>
    <a:srgbClr val="CC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80C9E1-3585-47DD-9CED-4526E5057C32}" v="26" dt="2024-03-28T18:22:06.226"/>
    <p1510:client id="{B364706E-B438-497D-93B9-D150E3DA7A54}" v="369" dt="2024-03-28T18:17:30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B1A47-60D9-48E8-A8F1-C2BD1246B64A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64D76-2AB8-4A89-AA89-F46B08D23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7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the Microelectronics…webinar titled this this 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 12:03 or send to instructor to have them keep slide for the first 5-8 minutes MEST Logo title and logo name </a:t>
            </a:r>
          </a:p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Uf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logo and OSU logo, sponsors AFRL and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Nimbis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64D76-2AB8-4A89-AA89-F46B08D23C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5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D158-6CD1-4E7E-9FA7-5C99E636A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9C04B-BDE7-42E5-B27E-0B4718414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51B72-0C4E-4B35-B1D8-2D4F9B88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760E-FD55-4E9E-A118-E09AB8E7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FBB24-34A3-4262-A9E9-8591F663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38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2C902-049C-4D80-8772-57D42633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935E8-B5CB-4E03-B178-84749727E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8B843-2B6B-4568-8407-EE0D9350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3831-5DFA-432E-B363-3BA071B5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CCC50-050F-44B9-9EA3-AD436537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7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6BF140-9D31-4B59-8657-075075669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0F338-8F75-475F-84C3-F43A9DA3E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34DBB-8195-4598-9A12-C4DEB70C1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36984-AF00-4FF2-A2D3-80EBF6E5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1EB85-A571-42A1-A235-DA157CE3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42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B6B8-4F17-4C71-8D00-7CA62785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A1F1-BE6C-462D-B4AC-240ABC0D1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F1BA8-6BD3-42A2-8BB0-6822E2B4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F6D86-019C-4617-A40B-443F71B9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5AB07-F0CD-4FAD-8E8C-6C1DD392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DBED-25BA-4329-9956-D9DBD9BA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E3EAB-ABC3-4332-A7D2-3C84C3C22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03C2-B201-42B3-89FA-66CBAE18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17027-7F4B-42C8-BB8D-417ADB30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8CD3-E2D9-41B3-9924-EBFD0612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5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36BA-3D33-49C0-8781-D0477AA5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61938-14C2-479C-A498-655465A40F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64143-0513-4D23-8428-73286CB2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CFB7C-DB0C-4DF9-B3AB-65F76F84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915D7-5684-4F35-A42C-D319447B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CA9DA-B4A1-41D0-9CD8-E534CB9E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2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79A31-8BB8-4BF2-8C30-C08E5F56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30EB3-9C35-4576-88FC-7BB5DE1AC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14756-2E6D-4C7D-B1A4-BD899669F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ECA1C-F6A9-49CB-AF3C-F0DB3982B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C9CE0-CAD3-4472-A931-2AC49E640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3CED4B-4C5A-440F-90A5-9064F706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7E8A2D-669F-4CDE-8647-C74B71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82118B-DB87-4B76-B628-B147D3B9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6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7A0C-FDE6-4693-A08E-816A06D1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D8864-2D1B-4798-8D0C-424E9ADB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A890D-2560-49FE-A726-556FE5AA2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2475B-20CE-4FF6-8C63-D16FA433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D4034-3FF2-4813-AACC-08D9FD34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284D9-F9AD-48B9-B9E7-A8F7024D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33405-534D-4D07-9EF2-5E7DF0D3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73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D73-CAB9-4ADD-834A-5817EF8A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720BD-3515-4526-8425-45459A8E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C993C-4610-4641-B801-47E7FE098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2D54B-7BB1-49A2-95FF-AE28CA12D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E9CE4-B58E-4EC1-9A4E-DA3728CE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C6431-40C0-465A-8E1D-34E99F12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13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15F8-0D5A-4196-A2F3-A0E9CBD09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636B3-60AC-4D20-9021-F19B1528A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54402-AB3B-4B3E-8D5E-E24EB74FC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51DD8-DCB3-43F9-BBEB-B0B5DA726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E2CA3-FCE7-4156-A3A0-CEC3DDE4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50D64-82F2-48CC-893D-22FD06BD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6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9C2BC-4EDC-4CD1-9EAF-714C462F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E6AA8-34D1-448B-A2B7-FE96D1EA0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3325B-008C-45C3-8772-A7244BA5B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40ABB-B6A0-4183-996F-81DDD47CE3A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D7838-C5D9-4546-A024-CFB45F78C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A354D-84B6-4940-93FD-B1D212D8E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97FF3-45AE-415A-AEB8-10DA7C2E3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9F54-8F44-490F-A790-810F9B8C7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92411"/>
            <a:ext cx="12192000" cy="152094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Welcome to the Webinar Offered by:</a:t>
            </a:r>
            <a:b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National Microelectronics Security </a:t>
            </a:r>
            <a:b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Training (MEST) Center</a:t>
            </a:r>
            <a:endParaRPr lang="en-US" sz="4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0" descr="Image result for ohio state university">
            <a:extLst>
              <a:ext uri="{FF2B5EF4-FFF2-40B4-BE49-F238E27FC236}">
                <a16:creationId xmlns:a16="http://schemas.microsoft.com/office/drawing/2014/main" id="{A8C9F2C2-09BD-4CFD-BBFF-63178CBC2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546" y="3598813"/>
            <a:ext cx="1286903" cy="121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86DD2F-8AE6-4222-9D73-33AE926BD321}"/>
              </a:ext>
            </a:extLst>
          </p:cNvPr>
          <p:cNvSpPr/>
          <p:nvPr/>
        </p:nvSpPr>
        <p:spPr>
          <a:xfrm>
            <a:off x="0" y="558611"/>
            <a:ext cx="1084696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007B5A-225F-404E-8CEE-45ACD0DA379D}"/>
              </a:ext>
            </a:extLst>
          </p:cNvPr>
          <p:cNvSpPr/>
          <p:nvPr/>
        </p:nvSpPr>
        <p:spPr>
          <a:xfrm>
            <a:off x="0" y="602044"/>
            <a:ext cx="10846965" cy="45720"/>
          </a:xfrm>
          <a:prstGeom prst="rect">
            <a:avLst/>
          </a:prstGeom>
          <a:solidFill>
            <a:srgbClr val="2025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94B44A-9E9E-4CA5-B679-B451FB3EB2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20" t="19886" r="18438" b="20397"/>
          <a:stretch/>
        </p:blipFill>
        <p:spPr>
          <a:xfrm>
            <a:off x="10754866" y="45815"/>
            <a:ext cx="1437134" cy="13548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40B3EC-E032-4ECF-865E-DF1E5B93DBA3}"/>
              </a:ext>
            </a:extLst>
          </p:cNvPr>
          <p:cNvSpPr/>
          <p:nvPr/>
        </p:nvSpPr>
        <p:spPr>
          <a:xfrm>
            <a:off x="2720184" y="5864086"/>
            <a:ext cx="2015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Sponsors:</a:t>
            </a:r>
            <a:r>
              <a:rPr lang="en-US">
                <a:latin typeface="Bahnschrift Condensed" panose="020B0502040204020203" pitchFamily="34" charset="0"/>
              </a:rPr>
              <a:t>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BD2DA-0B72-4A40-9F37-A27C234C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976" y="5521512"/>
            <a:ext cx="1238900" cy="1232243"/>
          </a:xfrm>
          <a:prstGeom prst="rect">
            <a:avLst/>
          </a:prstGeom>
        </p:spPr>
      </p:pic>
      <p:pic>
        <p:nvPicPr>
          <p:cNvPr id="1026" name="Picture 2" descr="Nimbis Gets Air Force Task Orders for Microelectronics ...">
            <a:extLst>
              <a:ext uri="{FF2B5EF4-FFF2-40B4-BE49-F238E27FC236}">
                <a16:creationId xmlns:a16="http://schemas.microsoft.com/office/drawing/2014/main" id="{13D3D8EA-C646-4D36-A7FE-3C8F98279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39559" r="5508" b="40464"/>
          <a:stretch/>
        </p:blipFill>
        <p:spPr bwMode="auto">
          <a:xfrm>
            <a:off x="6553983" y="5784574"/>
            <a:ext cx="3222085" cy="70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droppedImage.png">
            <a:extLst>
              <a:ext uri="{FF2B5EF4-FFF2-40B4-BE49-F238E27FC236}">
                <a16:creationId xmlns:a16="http://schemas.microsoft.com/office/drawing/2014/main" id="{ACF0A984-6ACD-8048-AFEF-440F6111E5E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450645" y="3728145"/>
            <a:ext cx="1325839" cy="91659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EBAA34-6AF0-A14B-ADBF-5DD3BD6CA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4570" y="3728145"/>
            <a:ext cx="1751767" cy="91659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E57389-49A3-EF4A-86AD-8035BD5D7404}"/>
              </a:ext>
            </a:extLst>
          </p:cNvPr>
          <p:cNvCxnSpPr>
            <a:cxnSpLocks/>
          </p:cNvCxnSpPr>
          <p:nvPr/>
        </p:nvCxnSpPr>
        <p:spPr>
          <a:xfrm>
            <a:off x="5239558" y="3728145"/>
            <a:ext cx="0" cy="916598"/>
          </a:xfrm>
          <a:prstGeom prst="line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F8D1F7B7-C783-C890-C0C9-1CEDE3E0C4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019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3"/>
    </mc:Choice>
    <mc:Fallback>
      <p:transition spd="slow" advTm="10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9F54-8F44-490F-A790-810F9B8C7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8362" y="1560099"/>
            <a:ext cx="7709481" cy="153780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Bahnschrift Condensed"/>
              </a:rPr>
              <a:t>MEST Module – 3 </a:t>
            </a:r>
            <a:br>
              <a:rPr lang="en-US">
                <a:latin typeface="Bahnschrift Condensed" panose="020B0502040204020203" pitchFamily="34" charset="0"/>
              </a:rPr>
            </a:br>
            <a:r>
              <a:rPr lang="en-US" sz="2700">
                <a:effectLst/>
                <a:latin typeface="Arial"/>
                <a:cs typeface="Arial"/>
              </a:rPr>
              <a:t>Introduction to SoC Modeling with </a:t>
            </a:r>
            <a:r>
              <a:rPr lang="en-US" sz="2700">
                <a:latin typeface="Arial"/>
                <a:cs typeface="Arial"/>
              </a:rPr>
              <a:t>Platform Architect</a:t>
            </a:r>
            <a:endParaRPr lang="en-US" sz="2700">
              <a:latin typeface="Bahnschrift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C3FE7-1019-4612-860D-2ECB025F2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9422" y="3181022"/>
            <a:ext cx="2846664" cy="447082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>
                <a:latin typeface="Bahnschrift Condensed"/>
              </a:rPr>
              <a:t>Christophe </a:t>
            </a:r>
            <a:r>
              <a:rPr lang="en-US" err="1">
                <a:latin typeface="Bahnschrift Condensed"/>
              </a:rPr>
              <a:t>Bobda</a:t>
            </a:r>
            <a:br>
              <a:rPr lang="en-US">
                <a:latin typeface="Bahnschrift Condensed"/>
              </a:rPr>
            </a:br>
            <a:r>
              <a:rPr lang="en-US">
                <a:latin typeface="Bahnschrift Condensed"/>
              </a:rPr>
              <a:t>Muhammed Kawser Ahmed</a:t>
            </a:r>
            <a:br>
              <a:rPr lang="en-US">
                <a:latin typeface="Bahnschrift Condensed"/>
              </a:rPr>
            </a:br>
            <a:r>
              <a:rPr lang="en-US">
                <a:latin typeface="Bahnschrift Condensed"/>
              </a:rPr>
              <a:t>Abigail Butka </a:t>
            </a:r>
            <a:endParaRPr lang="en-US">
              <a:latin typeface="Bahnschrift Condensed" panose="020B0502040204020203" pitchFamily="34" charset="0"/>
            </a:endParaRPr>
          </a:p>
        </p:txBody>
      </p:sp>
      <p:pic>
        <p:nvPicPr>
          <p:cNvPr id="10" name="Picture 10" descr="Image result for ohio state university">
            <a:extLst>
              <a:ext uri="{FF2B5EF4-FFF2-40B4-BE49-F238E27FC236}">
                <a16:creationId xmlns:a16="http://schemas.microsoft.com/office/drawing/2014/main" id="{A8C9F2C2-09BD-4CFD-BBFF-63178CBC2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724" y="3729775"/>
            <a:ext cx="712558" cy="67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F42F0D-19BE-4528-92D6-A0DCD9781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870" y="3726199"/>
            <a:ext cx="647509" cy="6475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BA31DD-4613-438D-8AF6-5AACE3E0A687}"/>
              </a:ext>
            </a:extLst>
          </p:cNvPr>
          <p:cNvSpPr txBox="1"/>
          <p:nvPr/>
        </p:nvSpPr>
        <p:spPr>
          <a:xfrm>
            <a:off x="72029" y="6549521"/>
            <a:ext cx="3142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Bahnschrift Condensed" panose="020B0502040204020203" pitchFamily="34" charset="0"/>
              </a:rPr>
              <a:t>National Micro Electronics Security Training (MEST) Center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B951FB-5D26-4EE4-B476-7817A8CA7A52}"/>
              </a:ext>
            </a:extLst>
          </p:cNvPr>
          <p:cNvSpPr/>
          <p:nvPr/>
        </p:nvSpPr>
        <p:spPr>
          <a:xfrm>
            <a:off x="6096000" y="3732959"/>
            <a:ext cx="45719" cy="6407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141FF4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86DD2F-8AE6-4222-9D73-33AE926BD321}"/>
              </a:ext>
            </a:extLst>
          </p:cNvPr>
          <p:cNvSpPr/>
          <p:nvPr/>
        </p:nvSpPr>
        <p:spPr>
          <a:xfrm>
            <a:off x="0" y="558611"/>
            <a:ext cx="1084696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007B5A-225F-404E-8CEE-45ACD0DA379D}"/>
              </a:ext>
            </a:extLst>
          </p:cNvPr>
          <p:cNvSpPr/>
          <p:nvPr/>
        </p:nvSpPr>
        <p:spPr>
          <a:xfrm>
            <a:off x="0" y="602044"/>
            <a:ext cx="10846965" cy="45720"/>
          </a:xfrm>
          <a:prstGeom prst="rect">
            <a:avLst/>
          </a:prstGeom>
          <a:solidFill>
            <a:srgbClr val="2025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94B44A-9E9E-4CA5-B679-B451FB3EB2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20" t="19886" r="18438" b="20397"/>
          <a:stretch/>
        </p:blipFill>
        <p:spPr>
          <a:xfrm>
            <a:off x="11057072" y="91535"/>
            <a:ext cx="1131499" cy="1066738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1866DD5E-90BD-A57E-9AD1-8032C66B0A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105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0"/>
    </mc:Choice>
    <mc:Fallback>
      <p:transition spd="slow" advTm="9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9F54-8F44-490F-A790-810F9B8C7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29" y="110042"/>
            <a:ext cx="6143536" cy="447082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latin typeface="Bahnschrift Condensed" panose="020B0502040204020203" pitchFamily="34" charset="0"/>
              </a:rPr>
              <a:t>SoC Modeling - Goal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C3FE7-1019-4612-860D-2ECB025F2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63" y="868466"/>
            <a:ext cx="10419509" cy="547543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Bahnschrift Condensed" panose="020B0502040204020203" pitchFamily="34" charset="0"/>
              </a:rPr>
              <a:t>The learning objective of this module is to gain hands-on experience in System-on-Chip modeling with Platform Architect along with peripheral IP integration, AXI and APB bus protocols, and system-level debugging.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Bahnschrift Condensed" panose="020B0502040204020203" pitchFamily="34" charset="0"/>
              </a:rPr>
              <a:t>In this lab you will use the Synopsys Platform Architect software to build your own </a:t>
            </a:r>
            <a:r>
              <a:rPr lang="en-US" err="1">
                <a:effectLst/>
                <a:latin typeface="Bahnschrift Condensed" panose="020B0502040204020203" pitchFamily="34" charset="0"/>
              </a:rPr>
              <a:t>SoC.</a:t>
            </a:r>
            <a:endParaRPr lang="en-US">
              <a:effectLst/>
              <a:latin typeface="Bahnschrift Condensed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Bahnschrift Condensed" panose="020B0502040204020203" pitchFamily="34" charset="0"/>
              </a:rPr>
              <a:t>Synopsys Platform Architect is a </a:t>
            </a:r>
            <a:r>
              <a:rPr lang="en-US" err="1">
                <a:effectLst/>
                <a:latin typeface="Bahnschrift Condensed" panose="020B0502040204020203" pitchFamily="34" charset="0"/>
              </a:rPr>
              <a:t>SystemC</a:t>
            </a:r>
            <a:r>
              <a:rPr lang="en-US">
                <a:effectLst/>
                <a:latin typeface="Bahnschrift Condensed" panose="020B0502040204020203" pitchFamily="34" charset="0"/>
              </a:rPr>
              <a:t> TLM standards-based graphical environment for capturing, configuring, simulating, and analyzing the system-level performance and power of multicore systems and next-generation SoC architectures. </a:t>
            </a:r>
          </a:p>
          <a:p>
            <a:pPr algn="l"/>
            <a:endParaRPr lang="en-US">
              <a:effectLst/>
              <a:latin typeface="Bahnschrift Condensed" panose="020B0502040204020203" pitchFamily="34" charset="0"/>
            </a:endParaRPr>
          </a:p>
          <a:p>
            <a:pPr algn="l"/>
            <a:endParaRPr lang="en-US">
              <a:latin typeface="Bahnschrift Condensed" panose="020B0502040204020203" pitchFamily="34" charset="0"/>
            </a:endParaRPr>
          </a:p>
          <a:p>
            <a:pPr lvl="1" algn="l"/>
            <a:endParaRPr lang="en-US"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A31DD-4613-438D-8AF6-5AACE3E0A687}"/>
              </a:ext>
            </a:extLst>
          </p:cNvPr>
          <p:cNvSpPr txBox="1"/>
          <p:nvPr/>
        </p:nvSpPr>
        <p:spPr>
          <a:xfrm>
            <a:off x="72029" y="6549521"/>
            <a:ext cx="3142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Bahnschrift Condensed" panose="020B0502040204020203" pitchFamily="34" charset="0"/>
              </a:rPr>
              <a:t>National Micro Electronics Security Training (MEST) Center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6047A-FCE3-4BA2-90DD-2B66FA9184AF}"/>
              </a:ext>
            </a:extLst>
          </p:cNvPr>
          <p:cNvSpPr/>
          <p:nvPr/>
        </p:nvSpPr>
        <p:spPr>
          <a:xfrm>
            <a:off x="0" y="558611"/>
            <a:ext cx="1084696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CEDD77-4A49-4B20-A7DE-E979C162D14A}"/>
              </a:ext>
            </a:extLst>
          </p:cNvPr>
          <p:cNvSpPr/>
          <p:nvPr/>
        </p:nvSpPr>
        <p:spPr>
          <a:xfrm>
            <a:off x="0" y="602044"/>
            <a:ext cx="10846965" cy="45720"/>
          </a:xfrm>
          <a:prstGeom prst="rect">
            <a:avLst/>
          </a:prstGeom>
          <a:solidFill>
            <a:srgbClr val="2025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F622-0E1B-464F-B661-78588E523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19886" r="18438" b="20397"/>
          <a:stretch/>
        </p:blipFill>
        <p:spPr>
          <a:xfrm>
            <a:off x="11057072" y="91535"/>
            <a:ext cx="1131499" cy="1066738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E1066C79-FD2C-8B20-3086-BC5F33017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015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49"/>
    </mc:Choice>
    <mc:Fallback>
      <p:transition spd="slow" advTm="35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9F54-8F44-490F-A790-810F9B8C7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29" y="110042"/>
            <a:ext cx="6143536" cy="447082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latin typeface="Bahnschrift Condensed" panose="020B0502040204020203" pitchFamily="34" charset="0"/>
              </a:rPr>
              <a:t>SoC Modeling - Motivation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A31DD-4613-438D-8AF6-5AACE3E0A687}"/>
              </a:ext>
            </a:extLst>
          </p:cNvPr>
          <p:cNvSpPr txBox="1"/>
          <p:nvPr/>
        </p:nvSpPr>
        <p:spPr>
          <a:xfrm>
            <a:off x="72029" y="6549521"/>
            <a:ext cx="3142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Bahnschrift Condensed" panose="020B0502040204020203" pitchFamily="34" charset="0"/>
              </a:rPr>
              <a:t>National Micro Electronics Security Training (MEST) Center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6047A-FCE3-4BA2-90DD-2B66FA9184AF}"/>
              </a:ext>
            </a:extLst>
          </p:cNvPr>
          <p:cNvSpPr/>
          <p:nvPr/>
        </p:nvSpPr>
        <p:spPr>
          <a:xfrm>
            <a:off x="0" y="558611"/>
            <a:ext cx="1084696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CEDD77-4A49-4B20-A7DE-E979C162D14A}"/>
              </a:ext>
            </a:extLst>
          </p:cNvPr>
          <p:cNvSpPr/>
          <p:nvPr/>
        </p:nvSpPr>
        <p:spPr>
          <a:xfrm>
            <a:off x="0" y="602044"/>
            <a:ext cx="10846965" cy="45720"/>
          </a:xfrm>
          <a:prstGeom prst="rect">
            <a:avLst/>
          </a:prstGeom>
          <a:solidFill>
            <a:srgbClr val="2025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F622-0E1B-464F-B661-78588E523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19886" r="18438" b="20397"/>
          <a:stretch/>
        </p:blipFill>
        <p:spPr>
          <a:xfrm>
            <a:off x="11057072" y="91535"/>
            <a:ext cx="1131499" cy="1066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E0CC0-335F-0432-887F-4289014C6580}"/>
              </a:ext>
            </a:extLst>
          </p:cNvPr>
          <p:cNvSpPr txBox="1"/>
          <p:nvPr/>
        </p:nvSpPr>
        <p:spPr>
          <a:xfrm>
            <a:off x="570503" y="880098"/>
            <a:ext cx="1048656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Bahnschrift Condensed"/>
                <a:ea typeface="+mn-lt"/>
                <a:cs typeface="+mn-lt"/>
              </a:rPr>
              <a:t>Highlights : 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Bahnschrift Condensed"/>
                <a:ea typeface="+mn-lt"/>
                <a:cs typeface="+mn-lt"/>
              </a:rPr>
              <a:t> Address the architecture challenges of Artificial Intelligence (AI)-enabled SoCs and multi-chip systems</a:t>
            </a:r>
            <a:endParaRPr lang="en-US" sz="2800" dirty="0">
              <a:latin typeface="Bahnschrift Condensed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Bahnschrift Condensed"/>
                <a:ea typeface="+mn-lt"/>
                <a:cs typeface="+mn-lt"/>
              </a:rPr>
              <a:t> Hardware-software partitioning and optimization of multicore systems</a:t>
            </a:r>
            <a:endParaRPr lang="en-US" sz="2800" dirty="0">
              <a:latin typeface="Bahnschrift Condensed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Bahnschrift Condensed"/>
                <a:ea typeface="+mn-lt"/>
                <a:cs typeface="+mn-lt"/>
              </a:rPr>
              <a:t> SoC interconnect and memory subsystem performance and power optimization</a:t>
            </a:r>
            <a:endParaRPr lang="en-US" sz="2800" dirty="0">
              <a:latin typeface="Bahnschrift Condensed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Bahnschrift Condensed"/>
                <a:ea typeface="+mn-lt"/>
                <a:cs typeface="+mn-lt"/>
              </a:rPr>
              <a:t> Efficient exploration using traffic generation and cycle-accurate TLM interconnect models</a:t>
            </a:r>
            <a:endParaRPr lang="en-US" sz="2800" dirty="0">
              <a:latin typeface="Bahnschrift Condensed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Bahnschrift Condensed"/>
                <a:ea typeface="+mn-lt"/>
                <a:cs typeface="+mn-lt"/>
              </a:rPr>
              <a:t> Hardware-software validation using cycle-accurate TLM processor models [source: www.synopsys.com]</a:t>
            </a:r>
            <a:endParaRPr lang="en-US" sz="2800" dirty="0">
              <a:latin typeface="Bahnschrift Condensed"/>
            </a:endParaRP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5AA30BF-90C1-C9A3-DDFE-674654EA05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169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65"/>
    </mc:Choice>
    <mc:Fallback>
      <p:transition spd="slow" advTm="3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9F54-8F44-490F-A790-810F9B8C7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29" y="110042"/>
            <a:ext cx="6143536" cy="447082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latin typeface="Bahnschrift Condensed" panose="020B0502040204020203" pitchFamily="34" charset="0"/>
              </a:rPr>
              <a:t>SoC Modeling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C3FE7-1019-4612-860D-2ECB025F2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63" y="868466"/>
            <a:ext cx="10419509" cy="54754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effectLst/>
                <a:latin typeface="Bahnschrift Condensed"/>
              </a:rPr>
              <a:t>The Figure 1 shows the modeling flow of abstracting hardware-</a:t>
            </a:r>
            <a:br>
              <a:rPr lang="en-US">
                <a:latin typeface="Bahnschrift Condensed" panose="020B0502040204020203" pitchFamily="34" charset="0"/>
              </a:rPr>
            </a:br>
            <a:r>
              <a:rPr lang="en-US">
                <a:effectLst/>
                <a:latin typeface="Bahnschrift Condensed"/>
              </a:rPr>
              <a:t>software design. The imported </a:t>
            </a:r>
            <a:r>
              <a:rPr lang="en-US" err="1">
                <a:effectLst/>
                <a:latin typeface="Bahnschrift Condensed"/>
              </a:rPr>
              <a:t>SystemC</a:t>
            </a:r>
            <a:r>
              <a:rPr lang="en-US">
                <a:effectLst/>
                <a:latin typeface="Bahnschrift Condensed"/>
              </a:rPr>
              <a:t>, IP modules and HDL blocks can be combined to create </a:t>
            </a:r>
            <a:r>
              <a:rPr lang="en-US">
                <a:latin typeface="Bahnschrift Condensed"/>
              </a:rPr>
              <a:t>a system</a:t>
            </a:r>
            <a:r>
              <a:rPr lang="en-US">
                <a:effectLst/>
                <a:latin typeface="Bahnschrift Condensed"/>
              </a:rPr>
              <a:t>.</a:t>
            </a:r>
            <a:endParaRPr lang="en-US">
              <a:latin typeface="Bahnschrift Condensed"/>
            </a:endParaRPr>
          </a:p>
          <a:p>
            <a:pPr lvl="1" algn="l"/>
            <a:endParaRPr lang="en-US"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A31DD-4613-438D-8AF6-5AACE3E0A687}"/>
              </a:ext>
            </a:extLst>
          </p:cNvPr>
          <p:cNvSpPr txBox="1"/>
          <p:nvPr/>
        </p:nvSpPr>
        <p:spPr>
          <a:xfrm>
            <a:off x="72029" y="6549521"/>
            <a:ext cx="3142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Bahnschrift Condensed" panose="020B0502040204020203" pitchFamily="34" charset="0"/>
              </a:rPr>
              <a:t>National Micro Electronics Security Training (MEST) Center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6047A-FCE3-4BA2-90DD-2B66FA9184AF}"/>
              </a:ext>
            </a:extLst>
          </p:cNvPr>
          <p:cNvSpPr/>
          <p:nvPr/>
        </p:nvSpPr>
        <p:spPr>
          <a:xfrm>
            <a:off x="0" y="558611"/>
            <a:ext cx="1084696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CEDD77-4A49-4B20-A7DE-E979C162D14A}"/>
              </a:ext>
            </a:extLst>
          </p:cNvPr>
          <p:cNvSpPr/>
          <p:nvPr/>
        </p:nvSpPr>
        <p:spPr>
          <a:xfrm>
            <a:off x="0" y="602044"/>
            <a:ext cx="10846965" cy="45720"/>
          </a:xfrm>
          <a:prstGeom prst="rect">
            <a:avLst/>
          </a:prstGeom>
          <a:solidFill>
            <a:srgbClr val="2025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F622-0E1B-464F-B661-78588E523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19886" r="18438" b="20397"/>
          <a:stretch/>
        </p:blipFill>
        <p:spPr>
          <a:xfrm>
            <a:off x="11057072" y="91535"/>
            <a:ext cx="1131499" cy="1066738"/>
          </a:xfrm>
          <a:prstGeom prst="rect">
            <a:avLst/>
          </a:prstGeom>
        </p:spPr>
      </p:pic>
      <p:pic>
        <p:nvPicPr>
          <p:cNvPr id="4" name="Content Placeholder 4" descr="A diagram of software&#10;&#10;Description automatically generated">
            <a:extLst>
              <a:ext uri="{FF2B5EF4-FFF2-40B4-BE49-F238E27FC236}">
                <a16:creationId xmlns:a16="http://schemas.microsoft.com/office/drawing/2014/main" id="{C22F277C-F2E5-8AB0-8507-E51F070BF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44" y="1893878"/>
            <a:ext cx="4454652" cy="4002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DC07B-8461-9BFF-A3D1-9CE82EBB6198}"/>
              </a:ext>
            </a:extLst>
          </p:cNvPr>
          <p:cNvSpPr txBox="1"/>
          <p:nvPr/>
        </p:nvSpPr>
        <p:spPr>
          <a:xfrm>
            <a:off x="4827639" y="5989534"/>
            <a:ext cx="224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 : Modeling Flow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CF458C70-590B-0966-0128-CF5C62254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710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47"/>
    </mc:Choice>
    <mc:Fallback>
      <p:transition spd="slow" advTm="37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9F54-8F44-490F-A790-810F9B8C7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29" y="110042"/>
            <a:ext cx="6143536" cy="447082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latin typeface="Bahnschrift Condensed" panose="020B0502040204020203" pitchFamily="34" charset="0"/>
              </a:rPr>
              <a:t>SoC-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C3FE7-1019-4612-860D-2ECB025F2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63" y="868466"/>
            <a:ext cx="10419509" cy="547543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latin typeface="Bahnschrift Condensed" panose="020B0502040204020203" pitchFamily="34" charset="0"/>
              </a:rPr>
              <a:t>The SoC Hardware design block includes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latin typeface="Bahnschrift Condensed" panose="020B0502040204020203" pitchFamily="34" charset="0"/>
              </a:rPr>
              <a:t>1 Virtual Processing Unit  (1 VPU)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latin typeface="Bahnschrift Condensed" panose="020B0502040204020203" pitchFamily="34" charset="0"/>
              </a:rPr>
              <a:t>1 Hardware Ips (Custom HDL)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latin typeface="Bahnschrift Condensed" panose="020B0502040204020203" pitchFamily="34" charset="0"/>
              </a:rPr>
              <a:t>1 System Bus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latin typeface="Bahnschrift Condensed" panose="020B0502040204020203" pitchFamily="34" charset="0"/>
              </a:rPr>
              <a:t>1 memory Block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latin typeface="Bahnschrift Condensed" panose="020B0502040204020203" pitchFamily="34" charset="0"/>
              </a:rPr>
              <a:t>1 clock and reset generator</a:t>
            </a:r>
          </a:p>
          <a:p>
            <a:pPr algn="l"/>
            <a:endParaRPr lang="en-US">
              <a:latin typeface="Bahnschrift Condensed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latin typeface="Bahnschrift Condensed" panose="020B0502040204020203" pitchFamily="34" charset="0"/>
              </a:rPr>
              <a:t>Equipment's includes: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Bahnschrift Condensed" panose="020B0502040204020203" pitchFamily="34" charset="0"/>
              </a:rPr>
              <a:t>Synopsys Platform Architect S - 2021.09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latin typeface="Bahnschrift Condensed" panose="020B0502040204020203" pitchFamily="34" charset="0"/>
              </a:rPr>
              <a:t>Synopsys VCS Compiler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latin typeface="Bahnschrift Condensed" panose="020B0502040204020203" pitchFamily="34" charset="0"/>
              </a:rPr>
              <a:t>Linux OS</a:t>
            </a:r>
          </a:p>
          <a:p>
            <a:pPr lvl="1" algn="l"/>
            <a:endParaRPr lang="en-US"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A31DD-4613-438D-8AF6-5AACE3E0A687}"/>
              </a:ext>
            </a:extLst>
          </p:cNvPr>
          <p:cNvSpPr txBox="1"/>
          <p:nvPr/>
        </p:nvSpPr>
        <p:spPr>
          <a:xfrm>
            <a:off x="72029" y="6549521"/>
            <a:ext cx="3142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Bahnschrift Condensed" panose="020B0502040204020203" pitchFamily="34" charset="0"/>
              </a:rPr>
              <a:t>National Micro Electronics Security Training (MEST) Center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6047A-FCE3-4BA2-90DD-2B66FA9184AF}"/>
              </a:ext>
            </a:extLst>
          </p:cNvPr>
          <p:cNvSpPr/>
          <p:nvPr/>
        </p:nvSpPr>
        <p:spPr>
          <a:xfrm>
            <a:off x="0" y="558611"/>
            <a:ext cx="1084696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CEDD77-4A49-4B20-A7DE-E979C162D14A}"/>
              </a:ext>
            </a:extLst>
          </p:cNvPr>
          <p:cNvSpPr/>
          <p:nvPr/>
        </p:nvSpPr>
        <p:spPr>
          <a:xfrm>
            <a:off x="0" y="602044"/>
            <a:ext cx="10846965" cy="45720"/>
          </a:xfrm>
          <a:prstGeom prst="rect">
            <a:avLst/>
          </a:prstGeom>
          <a:solidFill>
            <a:srgbClr val="2025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F622-0E1B-464F-B661-78588E523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19886" r="18438" b="20397"/>
          <a:stretch/>
        </p:blipFill>
        <p:spPr>
          <a:xfrm>
            <a:off x="11057072" y="91535"/>
            <a:ext cx="1131499" cy="1066738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DA944F-9E96-A012-C646-A4C07D89C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53" y="1332333"/>
            <a:ext cx="5146194" cy="4351338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58989DB5-58A3-D998-3CF4-B67D8C4FB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021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11"/>
    </mc:Choice>
    <mc:Fallback>
      <p:transition spd="slow" advTm="45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9F54-8F44-490F-A790-810F9B8C7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28" y="110042"/>
            <a:ext cx="7096867" cy="447082"/>
          </a:xfrm>
        </p:spPr>
        <p:txBody>
          <a:bodyPr>
            <a:noAutofit/>
          </a:bodyPr>
          <a:lstStyle/>
          <a:p>
            <a:pPr algn="l"/>
            <a:r>
              <a:rPr lang="en-US" sz="2400">
                <a:latin typeface="Bahnschrift Condensed"/>
              </a:rPr>
              <a:t>Platform Architect – Blocks and Encapsulation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C3FE7-1019-4612-860D-2ECB025F2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63" y="868466"/>
            <a:ext cx="10419509" cy="5475433"/>
          </a:xfrm>
        </p:spPr>
        <p:txBody>
          <a:bodyPr>
            <a:normAutofit/>
          </a:bodyPr>
          <a:lstStyle/>
          <a:p>
            <a:pPr algn="l"/>
            <a:endParaRPr lang="en-US">
              <a:latin typeface="Bahnschrift Condensed" panose="020B0502040204020203" pitchFamily="34" charset="0"/>
            </a:endParaRPr>
          </a:p>
          <a:p>
            <a:pPr lvl="1" algn="l"/>
            <a:endParaRPr lang="en-US"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A31DD-4613-438D-8AF6-5AACE3E0A687}"/>
              </a:ext>
            </a:extLst>
          </p:cNvPr>
          <p:cNvSpPr txBox="1"/>
          <p:nvPr/>
        </p:nvSpPr>
        <p:spPr>
          <a:xfrm>
            <a:off x="72029" y="6549521"/>
            <a:ext cx="3142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Bahnschrift Condensed" panose="020B0502040204020203" pitchFamily="34" charset="0"/>
              </a:rPr>
              <a:t>National Micro Electronics Security Training (MEST) Center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6047A-FCE3-4BA2-90DD-2B66FA9184AF}"/>
              </a:ext>
            </a:extLst>
          </p:cNvPr>
          <p:cNvSpPr/>
          <p:nvPr/>
        </p:nvSpPr>
        <p:spPr>
          <a:xfrm>
            <a:off x="0" y="558611"/>
            <a:ext cx="1084696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CEDD77-4A49-4B20-A7DE-E979C162D14A}"/>
              </a:ext>
            </a:extLst>
          </p:cNvPr>
          <p:cNvSpPr/>
          <p:nvPr/>
        </p:nvSpPr>
        <p:spPr>
          <a:xfrm>
            <a:off x="0" y="602044"/>
            <a:ext cx="10846965" cy="45720"/>
          </a:xfrm>
          <a:prstGeom prst="rect">
            <a:avLst/>
          </a:prstGeom>
          <a:solidFill>
            <a:srgbClr val="2025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F622-0E1B-464F-B661-78588E523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19886" r="18438" b="20397"/>
          <a:stretch/>
        </p:blipFill>
        <p:spPr>
          <a:xfrm>
            <a:off x="11057072" y="91535"/>
            <a:ext cx="1131499" cy="1066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0CAFAF-9237-F1AF-6BFC-E6323052F904}"/>
              </a:ext>
            </a:extLst>
          </p:cNvPr>
          <p:cNvSpPr txBox="1"/>
          <p:nvPr/>
        </p:nvSpPr>
        <p:spPr>
          <a:xfrm>
            <a:off x="513605" y="1136422"/>
            <a:ext cx="1127455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Bahnschrift Condensed"/>
              </a:rPr>
              <a:t>1. Blocks</a:t>
            </a:r>
            <a:r>
              <a:rPr lang="en-US" sz="1600" dirty="0">
                <a:effectLst/>
                <a:latin typeface="Bahnschrift Condensed"/>
              </a:rPr>
              <a:t> - Blocks are used to represent the </a:t>
            </a:r>
            <a:r>
              <a:rPr lang="en-US" sz="1600" dirty="0" err="1">
                <a:effectLst/>
                <a:latin typeface="Bahnschrift Condensed"/>
              </a:rPr>
              <a:t>SystemC</a:t>
            </a:r>
            <a:r>
              <a:rPr lang="en-US" sz="1600" dirty="0">
                <a:effectLst/>
                <a:latin typeface="Bahnschrift Condensed"/>
              </a:rPr>
              <a:t> Modules</a:t>
            </a:r>
            <a:br>
              <a:rPr lang="en-US" sz="1600" dirty="0">
                <a:latin typeface="Bahnschrift Condensed" panose="020B0502040204020203" pitchFamily="34" charset="0"/>
              </a:rPr>
            </a:br>
            <a:r>
              <a:rPr lang="en-US" sz="1600" dirty="0">
                <a:latin typeface="Bahnschrift Condensed"/>
              </a:rPr>
              <a:t>2. Buses</a:t>
            </a:r>
            <a:r>
              <a:rPr lang="en-US" sz="1600" dirty="0">
                <a:effectLst/>
                <a:latin typeface="Bahnschrift Condensed"/>
              </a:rPr>
              <a:t> - Buses serve as the foundational components of bus architecture and are delineated within a specific bus library, such as the AMBA® Bus Library, which encompasses nodes like AHB, APB, input-stage, and output-stage buses. </a:t>
            </a:r>
          </a:p>
          <a:p>
            <a:r>
              <a:rPr lang="en-US" sz="1600" dirty="0">
                <a:latin typeface="Bahnschrift Condensed"/>
              </a:rPr>
              <a:t>3. </a:t>
            </a:r>
            <a:r>
              <a:rPr lang="en-US" sz="1600" dirty="0">
                <a:effectLst/>
                <a:latin typeface="Bahnschrift Condensed"/>
              </a:rPr>
              <a:t>Bridges - Bridges facilitate conversions, such as protocol and addressing mode adjustments, within connections linking bus nodes and between system blocks and bus nodes.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latin typeface="Bahnschrift Condensed"/>
              </a:rPr>
              <a:t>4. </a:t>
            </a:r>
            <a:r>
              <a:rPr lang="en-US" sz="1600" dirty="0">
                <a:effectLst/>
                <a:latin typeface="Bahnschrift Condensed"/>
              </a:rPr>
              <a:t>Hardware-software interfaces: A hardware-software interface entails the implementation of </a:t>
            </a:r>
            <a:r>
              <a:rPr lang="en-US" sz="1600" dirty="0">
                <a:latin typeface="Bahnschrift Condensed"/>
              </a:rPr>
              <a:t>communication</a:t>
            </a:r>
            <a:r>
              <a:rPr lang="en-US" sz="1600" dirty="0">
                <a:effectLst/>
                <a:latin typeface="Bahnschrift Condensed"/>
              </a:rPr>
              <a:t> between hardware and software components.</a:t>
            </a:r>
            <a:endParaRPr lang="en-US" sz="1600" dirty="0">
              <a:latin typeface="Bahnschrift Condensed"/>
            </a:endParaRP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034C136D-A3A4-5082-D2BD-BE2EC46D1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461" y="3610262"/>
            <a:ext cx="5252657" cy="2517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DBDA6-779D-6384-0705-E87516B74182}"/>
              </a:ext>
            </a:extLst>
          </p:cNvPr>
          <p:cNvSpPr txBox="1"/>
          <p:nvPr/>
        </p:nvSpPr>
        <p:spPr>
          <a:xfrm>
            <a:off x="209340" y="753626"/>
            <a:ext cx="74525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Bahnschrift Condensed"/>
              </a:rPr>
              <a:t>All the blocks in Platform Architect can be divided into four elements: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B69F092A-E340-6D50-422F-467C8380E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347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84"/>
    </mc:Choice>
    <mc:Fallback>
      <p:transition spd="slow" advTm="5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9F54-8F44-490F-A790-810F9B8C7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28" y="110042"/>
            <a:ext cx="7096867" cy="447082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latin typeface="Bahnschrift Condensed" panose="020B0502040204020203" pitchFamily="34" charset="0"/>
              </a:rPr>
              <a:t>Platform Architect – Adding Custom IP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C3FE7-1019-4612-860D-2ECB025F2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63" y="868466"/>
            <a:ext cx="10419509" cy="5475433"/>
          </a:xfrm>
        </p:spPr>
        <p:txBody>
          <a:bodyPr>
            <a:normAutofit/>
          </a:bodyPr>
          <a:lstStyle/>
          <a:p>
            <a:pPr algn="l"/>
            <a:endParaRPr lang="en-US">
              <a:latin typeface="Bahnschrift Condensed" panose="020B0502040204020203" pitchFamily="34" charset="0"/>
            </a:endParaRPr>
          </a:p>
          <a:p>
            <a:pPr lvl="1" algn="l"/>
            <a:endParaRPr lang="en-US"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A31DD-4613-438D-8AF6-5AACE3E0A687}"/>
              </a:ext>
            </a:extLst>
          </p:cNvPr>
          <p:cNvSpPr txBox="1"/>
          <p:nvPr/>
        </p:nvSpPr>
        <p:spPr>
          <a:xfrm>
            <a:off x="72029" y="6549521"/>
            <a:ext cx="3142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Bahnschrift Condensed" panose="020B0502040204020203" pitchFamily="34" charset="0"/>
              </a:rPr>
              <a:t>National Micro Electronics Security Training (MEST) Center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6047A-FCE3-4BA2-90DD-2B66FA9184AF}"/>
              </a:ext>
            </a:extLst>
          </p:cNvPr>
          <p:cNvSpPr/>
          <p:nvPr/>
        </p:nvSpPr>
        <p:spPr>
          <a:xfrm>
            <a:off x="0" y="558611"/>
            <a:ext cx="1084696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CEDD77-4A49-4B20-A7DE-E979C162D14A}"/>
              </a:ext>
            </a:extLst>
          </p:cNvPr>
          <p:cNvSpPr/>
          <p:nvPr/>
        </p:nvSpPr>
        <p:spPr>
          <a:xfrm>
            <a:off x="0" y="602044"/>
            <a:ext cx="10846965" cy="45720"/>
          </a:xfrm>
          <a:prstGeom prst="rect">
            <a:avLst/>
          </a:prstGeom>
          <a:solidFill>
            <a:srgbClr val="2025E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F622-0E1B-464F-B661-78588E523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19886" r="18438" b="20397"/>
          <a:stretch/>
        </p:blipFill>
        <p:spPr>
          <a:xfrm>
            <a:off x="11057072" y="91535"/>
            <a:ext cx="1131499" cy="1066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0CAFAF-9237-F1AF-6BFC-E6323052F904}"/>
              </a:ext>
            </a:extLst>
          </p:cNvPr>
          <p:cNvSpPr txBox="1"/>
          <p:nvPr/>
        </p:nvSpPr>
        <p:spPr>
          <a:xfrm>
            <a:off x="463363" y="1153169"/>
            <a:ext cx="1127455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Bahnschrift Condensed"/>
              </a:rPr>
              <a:t>In platform Architect we can add HDL based custom </a:t>
            </a:r>
            <a:r>
              <a:rPr lang="en-US" sz="1600" err="1">
                <a:latin typeface="Bahnschrift Condensed"/>
              </a:rPr>
              <a:t>sytem</a:t>
            </a:r>
            <a:r>
              <a:rPr lang="en-US" sz="1600">
                <a:latin typeface="Bahnschrift Condensed"/>
              </a:rPr>
              <a:t> IP or block. The Import HDL wizard can be found in the menu bar by selecting </a:t>
            </a:r>
            <a:endParaRPr lang="en-US" sz="1600">
              <a:effectLst/>
              <a:latin typeface="Bahnschrift Condensed" panose="020B0502040204020203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Bahnschrift Condensed"/>
              </a:rPr>
              <a:t>Project-&gt; Import HDL. </a:t>
            </a:r>
            <a:br>
              <a:rPr lang="en-US" sz="1600">
                <a:latin typeface="Bahnschrift Condensed"/>
              </a:rPr>
            </a:br>
            <a:r>
              <a:rPr lang="en-US" sz="1600">
                <a:effectLst/>
                <a:latin typeface="Bahnschrift Condensed"/>
              </a:rPr>
              <a:t>This window allows us to import HDL from </a:t>
            </a:r>
            <a:r>
              <a:rPr lang="en-US" sz="1600">
                <a:latin typeface="Bahnschrift Condensed"/>
              </a:rPr>
              <a:t>either</a:t>
            </a:r>
            <a:r>
              <a:rPr lang="en-US" sz="1600">
                <a:effectLst/>
                <a:latin typeface="Bahnschrift Condensed"/>
              </a:rPr>
              <a:t> Verilog or VHDL.</a:t>
            </a:r>
            <a:r>
              <a:rPr lang="en-US" sz="1600">
                <a:latin typeface="Bahnschrift Condensed"/>
              </a:rPr>
              <a:t> </a:t>
            </a:r>
            <a:r>
              <a:rPr lang="en-US" sz="1600">
                <a:effectLst/>
                <a:latin typeface="Bahnschrift Condensed"/>
              </a:rPr>
              <a:t>Additionally, we can specify the compiled module instead of the source HDL files. The </a:t>
            </a:r>
            <a:r>
              <a:rPr lang="en-US" sz="1600">
                <a:latin typeface="Bahnschrift Condensed"/>
              </a:rPr>
              <a:t>simulator options </a:t>
            </a:r>
            <a:r>
              <a:rPr lang="en-US" sz="1600">
                <a:effectLst/>
                <a:latin typeface="Bahnschrift Condensed"/>
              </a:rPr>
              <a:t>are </a:t>
            </a:r>
            <a:r>
              <a:rPr lang="en-US" sz="1600" err="1">
                <a:effectLst/>
                <a:latin typeface="Bahnschrift Condensed"/>
              </a:rPr>
              <a:t>vcs</a:t>
            </a:r>
            <a:r>
              <a:rPr lang="en-US" sz="1600">
                <a:effectLst/>
                <a:latin typeface="Bahnschrift Condensed"/>
              </a:rPr>
              <a:t>, </a:t>
            </a:r>
            <a:r>
              <a:rPr lang="en-US" sz="1600" err="1">
                <a:effectLst/>
                <a:latin typeface="Bahnschrift Condensed"/>
              </a:rPr>
              <a:t>mti</a:t>
            </a:r>
            <a:r>
              <a:rPr lang="en-US" sz="1600">
                <a:effectLst/>
                <a:latin typeface="Bahnschrift Condensed"/>
              </a:rPr>
              <a:t> or </a:t>
            </a:r>
            <a:r>
              <a:rPr lang="en-US" sz="1600" err="1">
                <a:effectLst/>
                <a:latin typeface="Bahnschrift Condensed"/>
              </a:rPr>
              <a:t>ncsim</a:t>
            </a:r>
            <a:r>
              <a:rPr lang="en-US" sz="1600">
                <a:effectLst/>
                <a:latin typeface="Bahnschrift Condensed"/>
              </a:rPr>
              <a:t>. Clicking HDL source files button will open the Compile </a:t>
            </a:r>
            <a:r>
              <a:rPr lang="en-US" sz="1600">
                <a:latin typeface="Bahnschrift Condensed"/>
              </a:rPr>
              <a:t>HDL source</a:t>
            </a:r>
            <a:r>
              <a:rPr lang="en-US" sz="1600">
                <a:effectLst/>
                <a:latin typeface="Bahnschrift Condensed"/>
              </a:rPr>
              <a:t> files window where the user can specify the paths of the source files including compile</a:t>
            </a:r>
            <a:r>
              <a:rPr lang="en-US" sz="1600">
                <a:latin typeface="Bahnschrift Condensed"/>
              </a:rPr>
              <a:t> </a:t>
            </a:r>
            <a:r>
              <a:rPr lang="en-US" sz="1600">
                <a:effectLst/>
                <a:latin typeface="Bahnschrift Condensed"/>
              </a:rPr>
              <a:t>arguments.</a:t>
            </a:r>
            <a:endParaRPr lang="en-US" sz="1600">
              <a:latin typeface="Bahnschrift Condensed"/>
            </a:endParaRPr>
          </a:p>
        </p:txBody>
      </p:sp>
      <p:pic>
        <p:nvPicPr>
          <p:cNvPr id="5" name="Content Placeholder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57E77C21-72CB-58AE-4FBB-B39D6B434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17" y="3397890"/>
            <a:ext cx="3324689" cy="235300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2ACAAC3-45ED-B26B-3734-F636A980C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147" y="2615083"/>
            <a:ext cx="3310102" cy="3721240"/>
          </a:xfrm>
          <a:prstGeom prst="rect">
            <a:avLst/>
          </a:pr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26140681-DBF8-E8CD-A763-76501A916E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419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79"/>
    </mc:Choice>
    <mc:Fallback>
      <p:transition spd="slow" advTm="4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616</Words>
  <Application>Microsoft Office PowerPoint</Application>
  <PresentationFormat>Widescreen</PresentationFormat>
  <Paragraphs>50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Bahnschrift Condensed</vt:lpstr>
      <vt:lpstr>Calibri</vt:lpstr>
      <vt:lpstr>Calibri Light</vt:lpstr>
      <vt:lpstr>Office Theme</vt:lpstr>
      <vt:lpstr>Welcome to the Webinar Offered by: National Microelectronics Security  Training (MEST) Center</vt:lpstr>
      <vt:lpstr>MEST Module – 3  Introduction to SoC Modeling with Platform Architect</vt:lpstr>
      <vt:lpstr>SoC Modeling - Goal</vt:lpstr>
      <vt:lpstr>SoC Modeling - Motivation</vt:lpstr>
      <vt:lpstr>SoC Modeling Flow</vt:lpstr>
      <vt:lpstr>SoC- Design</vt:lpstr>
      <vt:lpstr>Platform Architect – Blocks and Encapsulation</vt:lpstr>
      <vt:lpstr>Platform Architect – Adding Custom IP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Moscrip,Amanda N</dc:creator>
  <cp:lastModifiedBy>Muhammed</cp:lastModifiedBy>
  <cp:revision>4</cp:revision>
  <dcterms:created xsi:type="dcterms:W3CDTF">2020-02-24T16:38:28Z</dcterms:created>
  <dcterms:modified xsi:type="dcterms:W3CDTF">2024-03-29T21:43:50Z</dcterms:modified>
</cp:coreProperties>
</file>